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77" r:id="rId3"/>
    <p:sldId id="262" r:id="rId4"/>
    <p:sldId id="257" r:id="rId5"/>
    <p:sldId id="260" r:id="rId6"/>
    <p:sldId id="261" r:id="rId7"/>
    <p:sldId id="276" r:id="rId8"/>
    <p:sldId id="263" r:id="rId9"/>
    <p:sldId id="267" r:id="rId10"/>
    <p:sldId id="271" r:id="rId11"/>
    <p:sldId id="275"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FFFFCC"/>
    <a:srgbClr val="F3C91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45" autoAdjust="0"/>
    <p:restoredTop sz="86410" autoAdjust="0"/>
  </p:normalViewPr>
  <p:slideViewPr>
    <p:cSldViewPr snapToGrid="0" snapToObjects="1">
      <p:cViewPr varScale="1">
        <p:scale>
          <a:sx n="66" d="100"/>
          <a:sy n="66" d="100"/>
        </p:scale>
        <p:origin x="82" y="8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27B0B-ACED-4D10-827A-3379DFD06469}" type="datetimeFigureOut">
              <a:rPr lang="en-IN" smtClean="0"/>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B4CB2-AEEA-4FCE-A8B6-19A45C9B138B}" type="slidenum">
              <a:rPr lang="en-IN" smtClean="0"/>
              <a:t>‹#›</a:t>
            </a:fld>
            <a:endParaRPr lang="en-IN"/>
          </a:p>
        </p:txBody>
      </p:sp>
    </p:spTree>
    <p:extLst>
      <p:ext uri="{BB962C8B-B14F-4D97-AF65-F5344CB8AC3E}">
        <p14:creationId xmlns:p14="http://schemas.microsoft.com/office/powerpoint/2010/main" val="102377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2B4CB2-AEEA-4FCE-A8B6-19A45C9B138B}" type="slidenum">
              <a:rPr lang="en-IN" smtClean="0"/>
              <a:t>2</a:t>
            </a:fld>
            <a:endParaRPr lang="en-IN"/>
          </a:p>
        </p:txBody>
      </p:sp>
    </p:spTree>
    <p:extLst>
      <p:ext uri="{BB962C8B-B14F-4D97-AF65-F5344CB8AC3E}">
        <p14:creationId xmlns:p14="http://schemas.microsoft.com/office/powerpoint/2010/main" val="101349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stackedAreaChart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donutChart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kpi</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2B4CB2-AEEA-4FCE-A8B6-19A45C9B138B}" type="slidenum">
              <a:rPr lang="en-IN" smtClean="0"/>
              <a:t>9</a:t>
            </a:fld>
            <a:endParaRPr lang="en-IN"/>
          </a:p>
        </p:txBody>
      </p:sp>
    </p:spTree>
    <p:extLst>
      <p:ext uri="{BB962C8B-B14F-4D97-AF65-F5344CB8AC3E}">
        <p14:creationId xmlns:p14="http://schemas.microsoft.com/office/powerpoint/2010/main" val="146094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856e17a-60cb-492e-83ea-6a033035b2d5?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856e17a-60cb-492e-83ea-6a033035b2d5/?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856e17a-60cb-492e-83ea-6a033035b2d5/?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856e17a-60cb-492e-83ea-6a033035b2d5/?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300500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Weather Trends Visualizer</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0" name="TextBox 9"/>
          <p:cNvSpPr txBox="1"/>
          <p:nvPr/>
        </p:nvSpPr>
        <p:spPr>
          <a:xfrm>
            <a:off x="532435" y="407300"/>
            <a:ext cx="11447361" cy="2554545"/>
          </a:xfrm>
          <a:prstGeom prst="rect">
            <a:avLst/>
          </a:prstGeom>
          <a:noFill/>
        </p:spPr>
        <p:txBody>
          <a:bodyPr wrap="square" rtlCol="0">
            <a:spAutoFit/>
          </a:bodyPr>
          <a:lstStyle/>
          <a:p>
            <a:r>
              <a:rPr lang="en-US" sz="2000" b="1" i="0" dirty="0">
                <a:solidFill>
                  <a:schemeClr val="bg1"/>
                </a:solidFill>
                <a:latin typeface="Segoe UI Semibold" charset="0"/>
                <a:ea typeface="Segoe UI Semibold" charset="0"/>
                <a:cs typeface="Segoe UI Semibold" charset="0"/>
              </a:rPr>
              <a:t>ARPAN CHATTERJEE</a:t>
            </a:r>
          </a:p>
          <a:p>
            <a:r>
              <a:rPr lang="en-US" sz="2000" b="1" dirty="0">
                <a:solidFill>
                  <a:schemeClr val="bg1"/>
                </a:solidFill>
                <a:latin typeface="Segoe UI Semibold" charset="0"/>
                <a:ea typeface="Segoe UI Semibold" charset="0"/>
                <a:cs typeface="Segoe UI Semibold" charset="0"/>
              </a:rPr>
              <a:t>2312RES162</a:t>
            </a:r>
          </a:p>
          <a:p>
            <a:r>
              <a:rPr lang="en-US" sz="2000" b="1" i="0" dirty="0">
                <a:solidFill>
                  <a:schemeClr val="bg1"/>
                </a:solidFill>
                <a:latin typeface="Segoe UI Semibold" charset="0"/>
                <a:ea typeface="Segoe UI Semibold" charset="0"/>
                <a:cs typeface="Segoe UI Semibold" charset="0"/>
              </a:rPr>
              <a:t>IITP000646</a:t>
            </a:r>
          </a:p>
          <a:p>
            <a:r>
              <a:rPr lang="en-US" sz="2000" b="1" dirty="0">
                <a:solidFill>
                  <a:schemeClr val="bg1"/>
                </a:solidFill>
                <a:latin typeface="Segoe UI Semibold" charset="0"/>
                <a:ea typeface="Segoe UI Semibold" charset="0"/>
                <a:cs typeface="Segoe UI Semibold" charset="0"/>
              </a:rPr>
              <a:t>DATA SCIENCE PROJECT 2 (GUVI HCL)</a:t>
            </a:r>
          </a:p>
          <a:p>
            <a:r>
              <a:rPr lang="en-US" sz="2000" b="1" i="0" dirty="0">
                <a:solidFill>
                  <a:schemeClr val="bg1"/>
                </a:solidFill>
                <a:latin typeface="Segoe UI Semibold" charset="0"/>
                <a:ea typeface="Segoe UI Semibold" charset="0"/>
                <a:cs typeface="Segoe UI Semibold" charset="0"/>
              </a:rPr>
              <a:t>arpan_2312res162@iitp.ac.in</a:t>
            </a:r>
          </a:p>
          <a:p>
            <a:r>
              <a:rPr lang="en-US" sz="2000" b="1" dirty="0">
                <a:solidFill>
                  <a:schemeClr val="bg1"/>
                </a:solidFill>
                <a:latin typeface="Segoe UI Semibold" charset="0"/>
                <a:ea typeface="Segoe UI Semibold" charset="0"/>
                <a:cs typeface="Segoe UI Semibold" charset="0"/>
              </a:rPr>
              <a:t>4</a:t>
            </a:r>
            <a:r>
              <a:rPr lang="en-US" sz="2000" b="1" baseline="30000" dirty="0">
                <a:solidFill>
                  <a:schemeClr val="bg1"/>
                </a:solidFill>
                <a:latin typeface="Segoe UI Semibold" charset="0"/>
                <a:ea typeface="Segoe UI Semibold" charset="0"/>
                <a:cs typeface="Segoe UI Semibold" charset="0"/>
              </a:rPr>
              <a:t>th</a:t>
            </a:r>
            <a:r>
              <a:rPr lang="en-US" sz="2000" b="1" dirty="0">
                <a:solidFill>
                  <a:schemeClr val="bg1"/>
                </a:solidFill>
                <a:latin typeface="Segoe UI Semibold" charset="0"/>
                <a:ea typeface="Segoe UI Semibold" charset="0"/>
                <a:cs typeface="Segoe UI Semibold" charset="0"/>
              </a:rPr>
              <a:t> Semester BSc CSDA</a:t>
            </a:r>
          </a:p>
          <a:p>
            <a:r>
              <a:rPr lang="en-US" sz="2000" b="1" dirty="0" err="1">
                <a:solidFill>
                  <a:schemeClr val="bg1"/>
                </a:solidFill>
                <a:latin typeface="Segoe UI Semibold" charset="0"/>
                <a:ea typeface="Segoe UI Semibold" charset="0"/>
                <a:cs typeface="Segoe UI Semibold" charset="0"/>
              </a:rPr>
              <a:t>Github</a:t>
            </a:r>
            <a:r>
              <a:rPr lang="en-US" sz="2000" b="1" dirty="0">
                <a:solidFill>
                  <a:schemeClr val="bg1"/>
                </a:solidFill>
                <a:latin typeface="Segoe UI Semibold" charset="0"/>
                <a:ea typeface="Segoe UI Semibold" charset="0"/>
                <a:cs typeface="Segoe UI Semibold" charset="0"/>
              </a:rPr>
              <a:t>: https://github.com/ArpanC03/GuviProject2DataScience</a:t>
            </a:r>
          </a:p>
          <a:p>
            <a:r>
              <a:rPr lang="en-US" sz="2000" b="1" dirty="0" err="1">
                <a:solidFill>
                  <a:schemeClr val="bg1"/>
                </a:solidFill>
                <a:latin typeface="Segoe UI Semibold" charset="0"/>
                <a:ea typeface="Segoe UI Semibold" charset="0"/>
                <a:cs typeface="Segoe UI Semibold" charset="0"/>
              </a:rPr>
              <a:t>Colab</a:t>
            </a:r>
            <a:r>
              <a:rPr lang="en-US" sz="2000" b="1" dirty="0">
                <a:solidFill>
                  <a:schemeClr val="bg1"/>
                </a:solidFill>
                <a:latin typeface="Segoe UI Semibold" charset="0"/>
                <a:ea typeface="Segoe UI Semibold" charset="0"/>
                <a:cs typeface="Segoe UI Semibold" charset="0"/>
              </a:rPr>
              <a:t>: </a:t>
            </a:r>
            <a:r>
              <a:rPr lang="en-US" sz="1600" b="1" dirty="0">
                <a:solidFill>
                  <a:schemeClr val="bg1"/>
                </a:solidFill>
                <a:latin typeface="Segoe UI Semibold" charset="0"/>
                <a:ea typeface="Segoe UI Semibold" charset="0"/>
                <a:cs typeface="Segoe UI Semibold" charset="0"/>
              </a:rPr>
              <a:t>https://colab.research.google.com/drive/1xApbaj9PFJoNHeqZisF6BLhwWF4SXGV0#scrollTo=zvJ9zB6yMtI0</a:t>
            </a:r>
            <a:endParaRPr lang="en-US" sz="2000" b="1" i="0" dirty="0">
              <a:solidFill>
                <a:schemeClr val="bg1"/>
              </a:solidFill>
              <a:latin typeface="Segoe UI Semibold" charset="0"/>
              <a:ea typeface="Segoe UI Semibold" charset="0"/>
              <a:cs typeface="Segoe UI Semibold" charset="0"/>
            </a:endParaRPr>
          </a:p>
        </p:txBody>
      </p:sp>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B0322-B0DF-AA51-7C50-9154FBD2DA77}"/>
              </a:ext>
            </a:extLst>
          </p:cNvPr>
          <p:cNvPicPr>
            <a:picLocks noChangeAspect="1"/>
          </p:cNvPicPr>
          <p:nvPr/>
        </p:nvPicPr>
        <p:blipFill>
          <a:blip r:embed="rId2"/>
          <a:srcRect l="16" t="13188" r="7839" b="104"/>
          <a:stretch>
            <a:fillRect/>
          </a:stretch>
        </p:blipFill>
        <p:spPr>
          <a:xfrm>
            <a:off x="0" y="0"/>
            <a:ext cx="5937813" cy="3340020"/>
          </a:xfrm>
          <a:prstGeom prst="rect">
            <a:avLst/>
          </a:prstGeom>
        </p:spPr>
      </p:pic>
      <p:pic>
        <p:nvPicPr>
          <p:cNvPr id="2" name="Picture 1">
            <a:extLst>
              <a:ext uri="{FF2B5EF4-FFF2-40B4-BE49-F238E27FC236}">
                <a16:creationId xmlns:a16="http://schemas.microsoft.com/office/drawing/2014/main" id="{EC7C0177-6701-BBB7-A78E-B220E6DF0796}"/>
              </a:ext>
            </a:extLst>
          </p:cNvPr>
          <p:cNvPicPr>
            <a:picLocks noChangeAspect="1"/>
          </p:cNvPicPr>
          <p:nvPr/>
        </p:nvPicPr>
        <p:blipFill>
          <a:blip r:embed="rId3"/>
          <a:srcRect l="10" t="17791" r="15395" b="93"/>
          <a:stretch>
            <a:fillRect/>
          </a:stretch>
        </p:blipFill>
        <p:spPr>
          <a:xfrm>
            <a:off x="6253396" y="1"/>
            <a:ext cx="5938604" cy="3340464"/>
          </a:xfrm>
          <a:prstGeom prst="rect">
            <a:avLst/>
          </a:prstGeom>
        </p:spPr>
      </p:pic>
      <p:pic>
        <p:nvPicPr>
          <p:cNvPr id="4" name="Picture 3">
            <a:extLst>
              <a:ext uri="{FF2B5EF4-FFF2-40B4-BE49-F238E27FC236}">
                <a16:creationId xmlns:a16="http://schemas.microsoft.com/office/drawing/2014/main" id="{67065B39-6BB3-6A0A-56E4-5E800E7E6B26}"/>
              </a:ext>
            </a:extLst>
          </p:cNvPr>
          <p:cNvPicPr>
            <a:picLocks noChangeAspect="1"/>
          </p:cNvPicPr>
          <p:nvPr/>
        </p:nvPicPr>
        <p:blipFill>
          <a:blip r:embed="rId4"/>
          <a:srcRect l="2628" t="14585" r="1465" b="6037"/>
          <a:stretch>
            <a:fillRect/>
          </a:stretch>
        </p:blipFill>
        <p:spPr>
          <a:xfrm>
            <a:off x="-793" y="3517912"/>
            <a:ext cx="5938605" cy="3343434"/>
          </a:xfrm>
          <a:prstGeom prst="rect">
            <a:avLst/>
          </a:prstGeom>
        </p:spPr>
      </p:pic>
      <p:pic>
        <p:nvPicPr>
          <p:cNvPr id="5" name="Picture 4">
            <a:extLst>
              <a:ext uri="{FF2B5EF4-FFF2-40B4-BE49-F238E27FC236}">
                <a16:creationId xmlns:a16="http://schemas.microsoft.com/office/drawing/2014/main" id="{9F8012B3-C16B-3B07-C1C4-A5D0F1C7FB35}"/>
              </a:ext>
            </a:extLst>
          </p:cNvPr>
          <p:cNvPicPr>
            <a:picLocks noChangeAspect="1"/>
          </p:cNvPicPr>
          <p:nvPr/>
        </p:nvPicPr>
        <p:blipFill>
          <a:blip r:embed="rId5"/>
          <a:stretch>
            <a:fillRect/>
          </a:stretch>
        </p:blipFill>
        <p:spPr>
          <a:xfrm>
            <a:off x="6253395" y="3507316"/>
            <a:ext cx="5938605" cy="3339254"/>
          </a:xfrm>
          <a:prstGeom prst="rect">
            <a:avLst/>
          </a:prstGeom>
        </p:spPr>
      </p:pic>
    </p:spTree>
    <p:extLst>
      <p:ext uri="{BB962C8B-B14F-4D97-AF65-F5344CB8AC3E}">
        <p14:creationId xmlns:p14="http://schemas.microsoft.com/office/powerpoint/2010/main" val="366209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DAB3A-3313-4BDC-EA1B-744ED73BDE85}"/>
              </a:ext>
            </a:extLst>
          </p:cNvPr>
          <p:cNvPicPr>
            <a:picLocks noChangeAspect="1"/>
          </p:cNvPicPr>
          <p:nvPr/>
        </p:nvPicPr>
        <p:blipFill>
          <a:blip r:embed="rId2"/>
          <a:srcRect l="700" t="14925" r="-700" b="7458"/>
          <a:stretch>
            <a:fillRect/>
          </a:stretch>
        </p:blipFill>
        <p:spPr>
          <a:xfrm>
            <a:off x="1365813" y="0"/>
            <a:ext cx="9537539" cy="3576576"/>
          </a:xfrm>
          <a:prstGeom prst="rect">
            <a:avLst/>
          </a:prstGeom>
        </p:spPr>
      </p:pic>
      <p:sp>
        <p:nvSpPr>
          <p:cNvPr id="4" name="TextBox 3">
            <a:extLst>
              <a:ext uri="{FF2B5EF4-FFF2-40B4-BE49-F238E27FC236}">
                <a16:creationId xmlns:a16="http://schemas.microsoft.com/office/drawing/2014/main" id="{6D6CDE32-5244-53F5-77C4-1C00105F23F1}"/>
              </a:ext>
            </a:extLst>
          </p:cNvPr>
          <p:cNvSpPr txBox="1"/>
          <p:nvPr/>
        </p:nvSpPr>
        <p:spPr>
          <a:xfrm>
            <a:off x="3742665" y="4195758"/>
            <a:ext cx="4812174" cy="523220"/>
          </a:xfrm>
          <a:prstGeom prst="rect">
            <a:avLst/>
          </a:prstGeom>
          <a:noFill/>
        </p:spPr>
        <p:txBody>
          <a:bodyPr wrap="square">
            <a:spAutoFit/>
          </a:bodyPr>
          <a:lstStyle/>
          <a:p>
            <a:r>
              <a:rPr lang="en-IN" sz="2800" b="1" u="sng" dirty="0">
                <a:ln w="13462">
                  <a:solidFill>
                    <a:sysClr val="windowText" lastClr="000000"/>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Insights from the Analysis</a:t>
            </a:r>
          </a:p>
        </p:txBody>
      </p:sp>
      <p:sp>
        <p:nvSpPr>
          <p:cNvPr id="6" name="TextBox 5">
            <a:extLst>
              <a:ext uri="{FF2B5EF4-FFF2-40B4-BE49-F238E27FC236}">
                <a16:creationId xmlns:a16="http://schemas.microsoft.com/office/drawing/2014/main" id="{E34699BB-CB5F-4C76-1923-9221F64CD212}"/>
              </a:ext>
            </a:extLst>
          </p:cNvPr>
          <p:cNvSpPr txBox="1"/>
          <p:nvPr/>
        </p:nvSpPr>
        <p:spPr>
          <a:xfrm>
            <a:off x="679937" y="4947138"/>
            <a:ext cx="10937631"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generated plots provide clear evidence of seasonal weather shifts. For instance, months typically associated with summer show an upward trend in temperature and relatively minimal rainfall, whereas monsoon months feature pronounced spikes in precipitation. These visualizations enable quick identification of weather anomalies and can inform planning for agricultural cycles, outdoor activities, and resource allocation.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3910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9C8E2-545F-43C5-F820-C8373051E6C5}"/>
              </a:ext>
            </a:extLst>
          </p:cNvPr>
          <p:cNvSpPr txBox="1"/>
          <p:nvPr/>
        </p:nvSpPr>
        <p:spPr>
          <a:xfrm>
            <a:off x="4695464" y="0"/>
            <a:ext cx="2801072"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en-IN" sz="4000" b="1" u="sng" dirty="0">
                <a:ln>
                  <a:solidFill>
                    <a:srgbClr val="FFFF00"/>
                  </a:solidFill>
                </a:ln>
                <a:solidFill>
                  <a:schemeClr val="accent4"/>
                </a:solidFill>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1F9EB60C-F651-7DED-E7B6-711049848936}"/>
              </a:ext>
            </a:extLst>
          </p:cNvPr>
          <p:cNvSpPr txBox="1"/>
          <p:nvPr/>
        </p:nvSpPr>
        <p:spPr>
          <a:xfrm>
            <a:off x="191465" y="653691"/>
            <a:ext cx="11809070" cy="6186309"/>
          </a:xfrm>
          <a:prstGeom prst="rect">
            <a:avLst/>
          </a:prstGeom>
          <a:noFill/>
        </p:spPr>
        <p:txBody>
          <a:bodyPr wrap="square">
            <a:spAutoFit/>
          </a:bodyPr>
          <a:lstStyle/>
          <a:p>
            <a:pPr algn="just"/>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This project successfully demonstrates how data science techniques can transform raw meteorological data into actionable insights for a wide range of users. By collecting daily temperature and rainfall records and systematically preprocessing the data, we ensured that the subsequent analysis was both accurate and meaningful. The use of interactive tools such as </a:t>
            </a:r>
            <a:r>
              <a:rPr lang="en-US" dirty="0" err="1">
                <a:solidFill>
                  <a:schemeClr val="accent6">
                    <a:lumMod val="60000"/>
                    <a:lumOff val="40000"/>
                  </a:schemeClr>
                </a:solidFill>
                <a:latin typeface="Times New Roman" panose="02020603050405020304" pitchFamily="18" charset="0"/>
                <a:cs typeface="Times New Roman" panose="02020603050405020304" pitchFamily="18" charset="0"/>
              </a:rPr>
              <a:t>Plotly</a:t>
            </a: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 and </a:t>
            </a:r>
            <a:r>
              <a:rPr lang="en-US" dirty="0" err="1">
                <a:solidFill>
                  <a:schemeClr val="accent6">
                    <a:lumMod val="60000"/>
                    <a:lumOff val="40000"/>
                  </a:schemeClr>
                </a:solidFill>
                <a:latin typeface="Times New Roman" panose="02020603050405020304" pitchFamily="18" charset="0"/>
                <a:cs typeface="Times New Roman" panose="02020603050405020304" pitchFamily="18" charset="0"/>
              </a:rPr>
              <a:t>ipywidgets</a:t>
            </a: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 enabled the creation of dynamic visualizations, allowing users to explore trends month by month and gain a granular understanding of seasonal weather patterns.</a:t>
            </a:r>
          </a:p>
          <a:p>
            <a:pPr algn="just"/>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algn="just"/>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The resulting visualizations highlighted clear cycles in temperature and rainfall, revealing trends such as peak summer heat and intensified monsoon precipitation. These insights are not only valuable for academic study but also have practical implications for agriculture, urban planning, event management, and personal scheduling. For instance, farmers could use these monthly patterns to optimize planting schedules, while city planners might better anticipate periods of heavy rainfall to improve infrastructure readiness.</a:t>
            </a:r>
          </a:p>
          <a:p>
            <a:pPr algn="just"/>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algn="just"/>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Moreover, this approach underscores the importance of interactive, user-friendly data analysis in making complex information accessible to a broader audience. The ability to select specific months and instantly visualize changes empowers users to dig deeper into the data, uncovering correlations and anomalies that might otherwise go unnoticed in static reports or spreadsheets. Such methods foster data-driven decision-making and promote a culture of openness and exploration around environmental information.</a:t>
            </a:r>
          </a:p>
          <a:p>
            <a:pPr algn="just"/>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algn="just"/>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Overall, this project highlights the critical role of data science in bridging the gap between environmental data and everyday applications. The workflow established here can be extended to other datasets or tailored to specific local needs, providing a scalable foundation for future weather analytics and decision support systems. As climate continues to impact daily life, accessible analytical tools like these will become ever more essential in helping society adapt and thrive.</a:t>
            </a:r>
            <a:endParaRPr lang="en-IN"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41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721B5E-DE72-59A5-6D0D-C3B8470C1F12}"/>
              </a:ext>
            </a:extLst>
          </p:cNvPr>
          <p:cNvSpPr txBox="1"/>
          <p:nvPr/>
        </p:nvSpPr>
        <p:spPr>
          <a:xfrm>
            <a:off x="5267325" y="427047"/>
            <a:ext cx="1657350" cy="523220"/>
          </a:xfrm>
          <a:prstGeom prst="rect">
            <a:avLst/>
          </a:prstGeom>
          <a:noFill/>
        </p:spPr>
        <p:txBody>
          <a:bodyPr wrap="square">
            <a:spAutoFit/>
          </a:bodyPr>
          <a:lstStyle/>
          <a:p>
            <a:r>
              <a:rPr lang="en-IN" sz="2800" b="1" u="sng" dirty="0">
                <a:ln w="13462">
                  <a:solidFill>
                    <a:sysClr val="windowText" lastClr="000000"/>
                  </a:solidFill>
                  <a:prstDash val="solid"/>
                </a:ln>
                <a:solidFill>
                  <a:sysClr val="windowText" lastClr="00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Overview</a:t>
            </a:r>
          </a:p>
        </p:txBody>
      </p:sp>
      <p:sp>
        <p:nvSpPr>
          <p:cNvPr id="5" name="TextBox 4">
            <a:extLst>
              <a:ext uri="{FF2B5EF4-FFF2-40B4-BE49-F238E27FC236}">
                <a16:creationId xmlns:a16="http://schemas.microsoft.com/office/drawing/2014/main" id="{A81E32B5-848A-8225-2BCB-EB4DDD606932}"/>
              </a:ext>
            </a:extLst>
          </p:cNvPr>
          <p:cNvSpPr txBox="1"/>
          <p:nvPr/>
        </p:nvSpPr>
        <p:spPr>
          <a:xfrm>
            <a:off x="613410" y="923806"/>
            <a:ext cx="11239500"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This project focuses on analyzing and visualizing monthly weather patterns using historical data. By leveraging popular Python libraries such as Pandas for data manipulation and </a:t>
            </a:r>
            <a:r>
              <a:rPr lang="en-US" sz="2000" dirty="0" err="1">
                <a:latin typeface="Times New Roman" panose="02020603050405020304" pitchFamily="18" charset="0"/>
                <a:cs typeface="Times New Roman" panose="02020603050405020304" pitchFamily="18" charset="0"/>
              </a:rPr>
              <a:t>Plotly</a:t>
            </a:r>
            <a:r>
              <a:rPr lang="en-US" sz="2000" dirty="0">
                <a:latin typeface="Times New Roman" panose="02020603050405020304" pitchFamily="18" charset="0"/>
                <a:cs typeface="Times New Roman" panose="02020603050405020304" pitchFamily="18" charset="0"/>
              </a:rPr>
              <a:t> for interactive plotting, the project demonstrates how to extract meaningful insights from daily records of temperature and rainfall. The key objective is to provide an easy-to-understand, graphical representation of weather trends for each month of the year.</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317A584-8127-AA96-E9BE-3AB56D43FAEB}"/>
              </a:ext>
            </a:extLst>
          </p:cNvPr>
          <p:cNvSpPr txBox="1"/>
          <p:nvPr/>
        </p:nvSpPr>
        <p:spPr>
          <a:xfrm>
            <a:off x="4707255" y="2387947"/>
            <a:ext cx="3051810" cy="523220"/>
          </a:xfrm>
          <a:prstGeom prst="rect">
            <a:avLst/>
          </a:prstGeom>
          <a:noFill/>
        </p:spPr>
        <p:txBody>
          <a:bodyPr wrap="square">
            <a:spAutoFit/>
          </a:bodyPr>
          <a:lstStyle/>
          <a:p>
            <a:r>
              <a:rPr lang="en-IN" sz="2800" b="1" u="sng" dirty="0">
                <a:ln w="13462">
                  <a:solidFill>
                    <a:sysClr val="windowText" lastClr="000000"/>
                  </a:solidFill>
                  <a:prstDash val="solid"/>
                </a:ln>
                <a:solidFill>
                  <a:sysClr val="windowText" lastClr="00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Data Preparation</a:t>
            </a:r>
          </a:p>
        </p:txBody>
      </p:sp>
      <p:sp>
        <p:nvSpPr>
          <p:cNvPr id="9" name="TextBox 8">
            <a:extLst>
              <a:ext uri="{FF2B5EF4-FFF2-40B4-BE49-F238E27FC236}">
                <a16:creationId xmlns:a16="http://schemas.microsoft.com/office/drawing/2014/main" id="{706BA401-6C2D-84A9-DC21-BABD750A4C20}"/>
              </a:ext>
            </a:extLst>
          </p:cNvPr>
          <p:cNvSpPr txBox="1"/>
          <p:nvPr/>
        </p:nvSpPr>
        <p:spPr>
          <a:xfrm>
            <a:off x="613410" y="2878516"/>
            <a:ext cx="11239500"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dataset used in this analysis consists of daily entries capturing the date, recorded temperature, and precipitation values. To ensure robust insights, preprocessing steps included converting date columns to datetime format, managing missing or inconsistent data, and identifying the specific month for each entry. This structured approach allowed for effective grouping and filtering of data, setting the stage for accurate monthly trend analysis.</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729B38B-52EF-57E1-09D5-53F30C741AE2}"/>
              </a:ext>
            </a:extLst>
          </p:cNvPr>
          <p:cNvSpPr txBox="1"/>
          <p:nvPr/>
        </p:nvSpPr>
        <p:spPr>
          <a:xfrm>
            <a:off x="4050030" y="4394567"/>
            <a:ext cx="4366260" cy="523220"/>
          </a:xfrm>
          <a:prstGeom prst="rect">
            <a:avLst/>
          </a:prstGeom>
          <a:noFill/>
        </p:spPr>
        <p:txBody>
          <a:bodyPr wrap="square">
            <a:spAutoFit/>
          </a:bodyPr>
          <a:lstStyle/>
          <a:p>
            <a:r>
              <a:rPr lang="en-IN" sz="2800" b="1" u="sng" dirty="0">
                <a:ln w="13462">
                  <a:solidFill>
                    <a:sysClr val="windowText" lastClr="000000"/>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Visualization Methodology</a:t>
            </a:r>
          </a:p>
        </p:txBody>
      </p:sp>
      <p:sp>
        <p:nvSpPr>
          <p:cNvPr id="13" name="TextBox 12">
            <a:extLst>
              <a:ext uri="{FF2B5EF4-FFF2-40B4-BE49-F238E27FC236}">
                <a16:creationId xmlns:a16="http://schemas.microsoft.com/office/drawing/2014/main" id="{1191B2FC-D6F1-22F7-157F-2E132133F78E}"/>
              </a:ext>
            </a:extLst>
          </p:cNvPr>
          <p:cNvSpPr txBox="1"/>
          <p:nvPr/>
        </p:nvSpPr>
        <p:spPr>
          <a:xfrm>
            <a:off x="613410" y="4915971"/>
            <a:ext cx="11239500"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For visualization, the project employs </a:t>
            </a:r>
            <a:r>
              <a:rPr lang="en-US" sz="2000" dirty="0" err="1">
                <a:latin typeface="Times New Roman" panose="02020603050405020304" pitchFamily="18" charset="0"/>
                <a:cs typeface="Times New Roman" panose="02020603050405020304" pitchFamily="18" charset="0"/>
              </a:rPr>
              <a:t>Plotly’s</a:t>
            </a:r>
            <a:r>
              <a:rPr lang="en-US" sz="2000" dirty="0">
                <a:latin typeface="Times New Roman" panose="02020603050405020304" pitchFamily="18" charset="0"/>
                <a:cs typeface="Times New Roman" panose="02020603050405020304" pitchFamily="18" charset="0"/>
              </a:rPr>
              <a:t> powerful charting capabilities in combination with </a:t>
            </a:r>
            <a:r>
              <a:rPr lang="en-US" sz="2000" dirty="0" err="1">
                <a:latin typeface="Times New Roman" panose="02020603050405020304" pitchFamily="18" charset="0"/>
                <a:cs typeface="Times New Roman" panose="02020603050405020304" pitchFamily="18" charset="0"/>
              </a:rPr>
              <a:t>ipywidgets</a:t>
            </a:r>
            <a:r>
              <a:rPr lang="en-US" sz="2000" dirty="0">
                <a:latin typeface="Times New Roman" panose="02020603050405020304" pitchFamily="18" charset="0"/>
                <a:cs typeface="Times New Roman" panose="02020603050405020304" pitchFamily="18" charset="0"/>
              </a:rPr>
              <a:t> for interactivity. Users can interactively select a month from a dropdown menu, prompting the system to display that month’s temperature and rainfall trends. The temperature values are depicted using a line chart, while rainfall data is presented as overlayed bars. This dual representation helps reveal correlations and anomalies within each month’s weather patterns.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23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01124-D87E-1198-25F0-F207A9D4F3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ribbonChart ,areaChart ,scatterChart. Please refer to the notes on this slide for details">
            <a:hlinkClick r:id="rId3"/>
          </p:cNvPr>
          <p:cNvPicPr>
            <a:picLocks noChangeAspect="1"/>
          </p:cNvPicPr>
          <p:nvPr/>
        </p:nvPicPr>
        <p:blipFill>
          <a:blip r:embed="rId4"/>
          <a:stretch>
            <a:fillRect/>
          </a:stretch>
        </p:blipFill>
        <p:spPr>
          <a:xfrm>
            <a:off x="76202" y="-1"/>
            <a:ext cx="6019798" cy="3522421"/>
          </a:xfrm>
          <a:prstGeom prst="rect">
            <a:avLst/>
          </a:prstGeom>
          <a:noFill/>
        </p:spPr>
      </p:pic>
      <p:sp>
        <p:nvSpPr>
          <p:cNvPr id="4" name="Title" hidden="1"/>
          <p:cNvSpPr>
            <a:spLocks noGrp="1"/>
          </p:cNvSpPr>
          <p:nvPr>
            <p:ph type="title"/>
          </p:nvPr>
        </p:nvSpPr>
        <p:spPr/>
        <p:txBody>
          <a:bodyPr/>
          <a:lstStyle/>
          <a:p>
            <a:r>
              <a:t>Page 1</a:t>
            </a:r>
          </a:p>
        </p:txBody>
      </p:sp>
      <p:pic>
        <p:nvPicPr>
          <p:cNvPr id="2" name="Picture 1">
            <a:extLst>
              <a:ext uri="{FF2B5EF4-FFF2-40B4-BE49-F238E27FC236}">
                <a16:creationId xmlns:a16="http://schemas.microsoft.com/office/drawing/2014/main" id="{6A6ABB44-DC15-277B-B40A-D74E60DAD29D}"/>
              </a:ext>
            </a:extLst>
          </p:cNvPr>
          <p:cNvPicPr>
            <a:picLocks noChangeAspect="1"/>
          </p:cNvPicPr>
          <p:nvPr/>
        </p:nvPicPr>
        <p:blipFill>
          <a:blip r:embed="rId5"/>
          <a:stretch>
            <a:fillRect/>
          </a:stretch>
        </p:blipFill>
        <p:spPr>
          <a:xfrm>
            <a:off x="6255658" y="0"/>
            <a:ext cx="5936342" cy="3872635"/>
          </a:xfrm>
          <a:prstGeom prst="rect">
            <a:avLst/>
          </a:prstGeom>
        </p:spPr>
      </p:pic>
      <p:pic>
        <p:nvPicPr>
          <p:cNvPr id="5" name="Picture 4">
            <a:extLst>
              <a:ext uri="{FF2B5EF4-FFF2-40B4-BE49-F238E27FC236}">
                <a16:creationId xmlns:a16="http://schemas.microsoft.com/office/drawing/2014/main" id="{A62DC432-815A-0667-5334-976441E2CEF7}"/>
              </a:ext>
            </a:extLst>
          </p:cNvPr>
          <p:cNvPicPr>
            <a:picLocks noChangeAspect="1"/>
          </p:cNvPicPr>
          <p:nvPr/>
        </p:nvPicPr>
        <p:blipFill>
          <a:blip r:embed="rId6"/>
          <a:stretch>
            <a:fillRect/>
          </a:stretch>
        </p:blipFill>
        <p:spPr>
          <a:xfrm>
            <a:off x="2063850" y="3570353"/>
            <a:ext cx="7744986" cy="3287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tackedAreaChart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nutChart ,gauge ,waterfallChart ,slicer ,actionButton ,kpi.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9B26D-F719-2710-F2C9-3F2662842925}"/>
              </a:ext>
            </a:extLst>
          </p:cNvPr>
          <p:cNvPicPr>
            <a:picLocks noChangeAspect="1"/>
          </p:cNvPicPr>
          <p:nvPr/>
        </p:nvPicPr>
        <p:blipFill>
          <a:blip r:embed="rId2"/>
          <a:srcRect l="3228" t="3556" r="3228" b="3556"/>
          <a:stretch>
            <a:fillRect/>
          </a:stretch>
        </p:blipFill>
        <p:spPr>
          <a:xfrm>
            <a:off x="0" y="3580918"/>
            <a:ext cx="5825924" cy="3277082"/>
          </a:xfrm>
          <a:prstGeom prst="rect">
            <a:avLst/>
          </a:prstGeom>
        </p:spPr>
      </p:pic>
      <p:pic>
        <p:nvPicPr>
          <p:cNvPr id="5" name="Picture 4">
            <a:extLst>
              <a:ext uri="{FF2B5EF4-FFF2-40B4-BE49-F238E27FC236}">
                <a16:creationId xmlns:a16="http://schemas.microsoft.com/office/drawing/2014/main" id="{F769769E-1A8E-3AC3-CEE6-A9D9C2860EA6}"/>
              </a:ext>
            </a:extLst>
          </p:cNvPr>
          <p:cNvPicPr>
            <a:picLocks noChangeAspect="1"/>
          </p:cNvPicPr>
          <p:nvPr/>
        </p:nvPicPr>
        <p:blipFill>
          <a:blip r:embed="rId3"/>
          <a:srcRect l="7187" t="13169" r="7187" b="4077"/>
          <a:stretch>
            <a:fillRect/>
          </a:stretch>
        </p:blipFill>
        <p:spPr>
          <a:xfrm>
            <a:off x="6366076" y="0"/>
            <a:ext cx="5825924" cy="3277082"/>
          </a:xfrm>
          <a:prstGeom prst="rect">
            <a:avLst/>
          </a:prstGeom>
        </p:spPr>
      </p:pic>
      <p:pic>
        <p:nvPicPr>
          <p:cNvPr id="7" name="Picture 6">
            <a:extLst>
              <a:ext uri="{FF2B5EF4-FFF2-40B4-BE49-F238E27FC236}">
                <a16:creationId xmlns:a16="http://schemas.microsoft.com/office/drawing/2014/main" id="{52AB0195-3AAE-050E-AF45-E1C6CD42839E}"/>
              </a:ext>
            </a:extLst>
          </p:cNvPr>
          <p:cNvPicPr>
            <a:picLocks noChangeAspect="1"/>
          </p:cNvPicPr>
          <p:nvPr/>
        </p:nvPicPr>
        <p:blipFill>
          <a:blip r:embed="rId4"/>
          <a:srcRect l="-477" t="14273" r="16190" b="9231"/>
          <a:stretch>
            <a:fillRect/>
          </a:stretch>
        </p:blipFill>
        <p:spPr>
          <a:xfrm>
            <a:off x="6366076" y="3580918"/>
            <a:ext cx="5825924" cy="3277082"/>
          </a:xfrm>
          <a:prstGeom prst="rect">
            <a:avLst/>
          </a:prstGeom>
        </p:spPr>
      </p:pic>
      <p:pic>
        <p:nvPicPr>
          <p:cNvPr id="9" name="Picture 8">
            <a:extLst>
              <a:ext uri="{FF2B5EF4-FFF2-40B4-BE49-F238E27FC236}">
                <a16:creationId xmlns:a16="http://schemas.microsoft.com/office/drawing/2014/main" id="{50F5441E-9812-E3A4-D730-0FC81D8B0FC6}"/>
              </a:ext>
            </a:extLst>
          </p:cNvPr>
          <p:cNvPicPr>
            <a:picLocks noChangeAspect="1"/>
          </p:cNvPicPr>
          <p:nvPr/>
        </p:nvPicPr>
        <p:blipFill>
          <a:blip r:embed="rId5"/>
          <a:srcRect l="3762" t="20404" r="3762" b="3738"/>
          <a:stretch>
            <a:fillRect/>
          </a:stretch>
        </p:blipFill>
        <p:spPr>
          <a:xfrm>
            <a:off x="0" y="0"/>
            <a:ext cx="5825924" cy="3277082"/>
          </a:xfrm>
          <a:prstGeom prst="rect">
            <a:avLst/>
          </a:prstGeom>
        </p:spPr>
      </p:pic>
    </p:spTree>
    <p:extLst>
      <p:ext uri="{BB962C8B-B14F-4D97-AF65-F5344CB8AC3E}">
        <p14:creationId xmlns:p14="http://schemas.microsoft.com/office/powerpoint/2010/main" val="92305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68807B-88BC-9A33-B570-3C2FB583F414}"/>
              </a:ext>
            </a:extLst>
          </p:cNvPr>
          <p:cNvPicPr>
            <a:picLocks noChangeAspect="1"/>
          </p:cNvPicPr>
          <p:nvPr/>
        </p:nvPicPr>
        <p:blipFill>
          <a:blip r:embed="rId2"/>
          <a:srcRect l="412" t="20333" r="23161" b="3526"/>
          <a:stretch>
            <a:fillRect/>
          </a:stretch>
        </p:blipFill>
        <p:spPr>
          <a:xfrm>
            <a:off x="6386674" y="0"/>
            <a:ext cx="5805326" cy="3261891"/>
          </a:xfrm>
          <a:prstGeom prst="rect">
            <a:avLst/>
          </a:prstGeom>
        </p:spPr>
      </p:pic>
      <p:pic>
        <p:nvPicPr>
          <p:cNvPr id="3" name="Picture 2">
            <a:extLst>
              <a:ext uri="{FF2B5EF4-FFF2-40B4-BE49-F238E27FC236}">
                <a16:creationId xmlns:a16="http://schemas.microsoft.com/office/drawing/2014/main" id="{DDC82C31-08AD-CC47-D493-6B4706236675}"/>
              </a:ext>
            </a:extLst>
          </p:cNvPr>
          <p:cNvPicPr>
            <a:picLocks noChangeAspect="1"/>
          </p:cNvPicPr>
          <p:nvPr/>
        </p:nvPicPr>
        <p:blipFill>
          <a:blip r:embed="rId3"/>
          <a:srcRect l="6069" t="17185" r="11094" b="7429"/>
          <a:stretch>
            <a:fillRect/>
          </a:stretch>
        </p:blipFill>
        <p:spPr>
          <a:xfrm>
            <a:off x="1" y="0"/>
            <a:ext cx="5934408" cy="3338106"/>
          </a:xfrm>
          <a:prstGeom prst="rect">
            <a:avLst/>
          </a:prstGeom>
        </p:spPr>
      </p:pic>
      <p:pic>
        <p:nvPicPr>
          <p:cNvPr id="4" name="Picture 3">
            <a:extLst>
              <a:ext uri="{FF2B5EF4-FFF2-40B4-BE49-F238E27FC236}">
                <a16:creationId xmlns:a16="http://schemas.microsoft.com/office/drawing/2014/main" id="{45436955-1D16-E6C7-2959-5609D93B41DC}"/>
              </a:ext>
            </a:extLst>
          </p:cNvPr>
          <p:cNvPicPr>
            <a:picLocks noChangeAspect="1"/>
          </p:cNvPicPr>
          <p:nvPr/>
        </p:nvPicPr>
        <p:blipFill>
          <a:blip r:embed="rId4"/>
          <a:srcRect l="2298" t="24902" r="23112" b="109"/>
          <a:stretch>
            <a:fillRect/>
          </a:stretch>
        </p:blipFill>
        <p:spPr>
          <a:xfrm>
            <a:off x="0" y="3591460"/>
            <a:ext cx="5934409" cy="3266540"/>
          </a:xfrm>
          <a:prstGeom prst="rect">
            <a:avLst/>
          </a:prstGeom>
        </p:spPr>
      </p:pic>
      <p:pic>
        <p:nvPicPr>
          <p:cNvPr id="5" name="Picture 4">
            <a:extLst>
              <a:ext uri="{FF2B5EF4-FFF2-40B4-BE49-F238E27FC236}">
                <a16:creationId xmlns:a16="http://schemas.microsoft.com/office/drawing/2014/main" id="{24D61A9F-501A-2C06-A007-373BDCAB95CD}"/>
              </a:ext>
            </a:extLst>
          </p:cNvPr>
          <p:cNvPicPr>
            <a:picLocks noChangeAspect="1"/>
          </p:cNvPicPr>
          <p:nvPr/>
        </p:nvPicPr>
        <p:blipFill>
          <a:blip r:embed="rId5"/>
          <a:srcRect l="41" t="11744" r="11806" b="-1847"/>
          <a:stretch>
            <a:fillRect/>
          </a:stretch>
        </p:blipFill>
        <p:spPr>
          <a:xfrm>
            <a:off x="6386673" y="3516928"/>
            <a:ext cx="5934409" cy="3341072"/>
          </a:xfrm>
          <a:prstGeom prst="rect">
            <a:avLst/>
          </a:prstGeom>
        </p:spPr>
      </p:pic>
    </p:spTree>
    <p:extLst>
      <p:ext uri="{BB962C8B-B14F-4D97-AF65-F5344CB8AC3E}">
        <p14:creationId xmlns:p14="http://schemas.microsoft.com/office/powerpoint/2010/main" val="97985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EAB22-42BE-0235-EC76-B9A0C74AD340}"/>
              </a:ext>
            </a:extLst>
          </p:cNvPr>
          <p:cNvPicPr>
            <a:picLocks noChangeAspect="1"/>
          </p:cNvPicPr>
          <p:nvPr/>
        </p:nvPicPr>
        <p:blipFill>
          <a:blip r:embed="rId3"/>
          <a:stretch>
            <a:fillRect/>
          </a:stretch>
        </p:blipFill>
        <p:spPr>
          <a:xfrm>
            <a:off x="0" y="0"/>
            <a:ext cx="5995686" cy="3372573"/>
          </a:xfrm>
          <a:prstGeom prst="rect">
            <a:avLst/>
          </a:prstGeom>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p:spPr>
      </p:pic>
      <p:pic>
        <p:nvPicPr>
          <p:cNvPr id="2" name="Picture 1">
            <a:extLst>
              <a:ext uri="{FF2B5EF4-FFF2-40B4-BE49-F238E27FC236}">
                <a16:creationId xmlns:a16="http://schemas.microsoft.com/office/drawing/2014/main" id="{5AB3CA1B-6B3F-DCD4-30A1-D0D50A3FB861}"/>
              </a:ext>
            </a:extLst>
          </p:cNvPr>
          <p:cNvPicPr>
            <a:picLocks noChangeAspect="1"/>
          </p:cNvPicPr>
          <p:nvPr/>
        </p:nvPicPr>
        <p:blipFill>
          <a:blip r:embed="rId4"/>
          <a:stretch>
            <a:fillRect/>
          </a:stretch>
        </p:blipFill>
        <p:spPr>
          <a:xfrm>
            <a:off x="6196316" y="-297"/>
            <a:ext cx="5996212" cy="3372869"/>
          </a:xfrm>
          <a:prstGeom prst="rect">
            <a:avLst/>
          </a:prstGeom>
        </p:spPr>
      </p:pic>
      <p:pic>
        <p:nvPicPr>
          <p:cNvPr id="4" name="Picture 3">
            <a:extLst>
              <a:ext uri="{FF2B5EF4-FFF2-40B4-BE49-F238E27FC236}">
                <a16:creationId xmlns:a16="http://schemas.microsoft.com/office/drawing/2014/main" id="{1185AB3A-845F-479D-E4DD-FBC873908C79}"/>
              </a:ext>
            </a:extLst>
          </p:cNvPr>
          <p:cNvPicPr>
            <a:picLocks noChangeAspect="1"/>
          </p:cNvPicPr>
          <p:nvPr/>
        </p:nvPicPr>
        <p:blipFill>
          <a:blip r:embed="rId5"/>
          <a:stretch>
            <a:fillRect/>
          </a:stretch>
        </p:blipFill>
        <p:spPr>
          <a:xfrm>
            <a:off x="-528" y="3485427"/>
            <a:ext cx="5996214" cy="3372870"/>
          </a:xfrm>
          <a:prstGeom prst="rect">
            <a:avLst/>
          </a:prstGeom>
        </p:spPr>
      </p:pic>
      <p:pic>
        <p:nvPicPr>
          <p:cNvPr id="5" name="Picture 4">
            <a:extLst>
              <a:ext uri="{FF2B5EF4-FFF2-40B4-BE49-F238E27FC236}">
                <a16:creationId xmlns:a16="http://schemas.microsoft.com/office/drawing/2014/main" id="{AE2A9E06-5669-B1D6-2868-FEEC39C0B3F2}"/>
              </a:ext>
            </a:extLst>
          </p:cNvPr>
          <p:cNvPicPr>
            <a:picLocks noChangeAspect="1"/>
          </p:cNvPicPr>
          <p:nvPr/>
        </p:nvPicPr>
        <p:blipFill>
          <a:blip r:embed="rId6"/>
          <a:stretch>
            <a:fillRect/>
          </a:stretch>
        </p:blipFill>
        <p:spPr>
          <a:xfrm>
            <a:off x="6195786" y="3485427"/>
            <a:ext cx="5996214" cy="3372870"/>
          </a:xfrm>
          <a:prstGeom prst="rect">
            <a:avLst/>
          </a:prstGeom>
          <a:gradFill>
            <a:gsLst>
              <a:gs pos="22000">
                <a:schemeClr val="accent5">
                  <a:lumMod val="60000"/>
                  <a:lumOff val="40000"/>
                </a:schemeClr>
              </a:gs>
              <a:gs pos="53000">
                <a:schemeClr val="accent1">
                  <a:lumMod val="60000"/>
                  <a:lumOff val="40000"/>
                </a:schemeClr>
              </a:gs>
              <a:gs pos="0">
                <a:srgbClr val="FFFFCC"/>
              </a:gs>
              <a:gs pos="96503">
                <a:srgbClr val="FFFFCC"/>
              </a:gs>
              <a:gs pos="65035">
                <a:srgbClr val="FFFFCC"/>
              </a:gs>
              <a:gs pos="38000">
                <a:srgbClr val="FFFFCC"/>
              </a:gs>
              <a:gs pos="82000">
                <a:schemeClr val="tx2">
                  <a:lumMod val="60000"/>
                  <a:lumOff val="40000"/>
                  <a:alpha val="91000"/>
                </a:schemeClr>
              </a:gs>
            </a:gsLst>
            <a:lin ang="5400000" scaled="1"/>
          </a:gradFill>
        </p:spPr>
      </p:pic>
    </p:spTree>
    <p:extLst>
      <p:ext uri="{BB962C8B-B14F-4D97-AF65-F5344CB8AC3E}">
        <p14:creationId xmlns:p14="http://schemas.microsoft.com/office/powerpoint/2010/main" val="17249476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TotalTime>
  <Words>729</Words>
  <Application>Microsoft Office PowerPoint</Application>
  <PresentationFormat>Widescreen</PresentationFormat>
  <Paragraphs>64</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Segoe UI Light</vt:lpstr>
      <vt:lpstr>Segoe UI Semibold</vt:lpstr>
      <vt:lpstr>Times New Roman</vt:lpstr>
      <vt:lpstr>Custom Design</vt:lpstr>
      <vt:lpstr>Weather Trends Visualizer</vt:lpstr>
      <vt:lpstr>PowerPoint Presentation</vt:lpstr>
      <vt:lpstr>PowerPoint Presentation</vt:lpstr>
      <vt:lpstr>Page 1</vt:lpstr>
      <vt:lpstr>Page 4</vt:lpstr>
      <vt:lpstr>Page 5</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Arpan Chatterjee</cp:lastModifiedBy>
  <cp:revision>8</cp:revision>
  <dcterms:created xsi:type="dcterms:W3CDTF">2016-09-04T11:54:55Z</dcterms:created>
  <dcterms:modified xsi:type="dcterms:W3CDTF">2025-08-20T15:31:50Z</dcterms:modified>
</cp:coreProperties>
</file>